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  <p:embeddedFont>
      <p:font typeface="Proxima Nova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1" d="100"/>
          <a:sy n="131" d="100"/>
        </p:scale>
        <p:origin x="1038" y="2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6135000a16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g26135000a16_0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6135000a16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9" name="Google Shape;269;g26135000a16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6135000a16_0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" name="Google Shape;277;g26135000a16_0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6135000a16_0_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7" name="Google Shape;287;g26135000a16_0_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6135000a16_0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5" name="Google Shape;295;g26135000a16_0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6135000a16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4" name="Google Shape;304;g26135000a16_0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CA"/>
              <a:t>Averaging many over-fitted models reduces variance.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6135000a16_0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" name="Google Shape;312;g26135000a16_0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6135000a16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g26135000a16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6135000a16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g26135000a16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CA"/>
              <a:t>Ask which one is Random Forests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6135000a16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6135000a16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CA"/>
              <a:t>Ask which one is Random Forests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c3310c12b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g7c3310c12b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612c9691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g2612c9691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15567ab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g2615567ab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135000a16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g26135000a16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6135000a16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26135000a16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CA"/>
              <a:t>Splitting to minimize impurity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CA"/>
              <a:t>E.g. Gini index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6135000a16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g26135000a16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6135000a16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g26135000a16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CA"/>
              <a:t>Splitting to minimize error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CA"/>
              <a:t>E.g. RSS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B37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 idx="4294967295"/>
          </p:nvPr>
        </p:nvSpPr>
        <p:spPr>
          <a:xfrm>
            <a:off x="243898" y="1315100"/>
            <a:ext cx="4490100" cy="19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CA" sz="4000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Trees And Forests</a:t>
            </a:r>
            <a:endParaRPr sz="4000" b="1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701" y="2379375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00" y="4184350"/>
            <a:ext cx="1827851" cy="3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351" y="320763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9662" y="2337425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/>
          <p:nvPr/>
        </p:nvSpPr>
        <p:spPr>
          <a:xfrm>
            <a:off x="5629690" y="-68250"/>
            <a:ext cx="7715299" cy="5143500"/>
          </a:xfrm>
          <a:prstGeom prst="flowChartInputOutpu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294967295"/>
          </p:nvPr>
        </p:nvSpPr>
        <p:spPr>
          <a:xfrm>
            <a:off x="6460575" y="4146575"/>
            <a:ext cx="24897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CA" sz="2400" dirty="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Steve Mitchell</a:t>
            </a:r>
            <a:endParaRPr sz="2400" dirty="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Regression Trees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2" name="Google Shape;26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10</a:t>
            </a:fld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380425" y="1375075"/>
            <a:ext cx="4255200" cy="3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b="1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 regression: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straight line</a:t>
            </a:r>
            <a:endParaRPr sz="2000" b="1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b="1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Regression tree: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mean value across each leaf</a:t>
            </a:r>
            <a:endParaRPr sz="2000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4" name="Google Shape;264;p22" descr="Regression tree fits non-linear data better than linear regressi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63787" y="1375074"/>
            <a:ext cx="3008667" cy="187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2" descr="Graphical representation of a regression tree with 1 predictor X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25229" y="2785426"/>
            <a:ext cx="3008680" cy="187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Decision Trees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2" name="Google Shape;27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11</a:t>
            </a:fld>
            <a:endParaRPr/>
          </a:p>
        </p:txBody>
      </p:sp>
      <p:sp>
        <p:nvSpPr>
          <p:cNvPr id="273" name="Google Shape;273;p23"/>
          <p:cNvSpPr/>
          <p:nvPr/>
        </p:nvSpPr>
        <p:spPr>
          <a:xfrm>
            <a:off x="380425" y="1043850"/>
            <a:ext cx="6332400" cy="3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16A4DD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Simple to understand and interpret</a:t>
            </a:r>
            <a:endParaRPr sz="2000" dirty="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16A4DD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be visualized</a:t>
            </a:r>
            <a:endParaRPr sz="2000" dirty="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16A4DD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Requires little data preparation (scaling not necessary)</a:t>
            </a:r>
            <a:endParaRPr sz="2000" dirty="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16A4DD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handle multi-class classification well</a:t>
            </a:r>
            <a:endParaRPr sz="2000" dirty="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D45152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Tendency to overfit</a:t>
            </a:r>
            <a:endParaRPr sz="2000" dirty="0">
              <a:solidFill>
                <a:srgbClr val="D4515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D45152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be unstable (small change to data may result in a completely different tree)</a:t>
            </a:r>
            <a:endParaRPr sz="2000" dirty="0">
              <a:solidFill>
                <a:srgbClr val="D4515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D45152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Each node is locally optimized (not globally)</a:t>
            </a:r>
            <a:endParaRPr sz="2000" dirty="0">
              <a:solidFill>
                <a:srgbClr val="D4515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4" name="Google Shape;2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B37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"/>
          <p:cNvSpPr txBox="1">
            <a:spLocks noGrp="1"/>
          </p:cNvSpPr>
          <p:nvPr>
            <p:ph type="title" idx="4294967295"/>
          </p:nvPr>
        </p:nvSpPr>
        <p:spPr>
          <a:xfrm>
            <a:off x="450489" y="1158488"/>
            <a:ext cx="4888200" cy="8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CA" sz="4000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Random Forests</a:t>
            </a:r>
            <a:endParaRPr sz="4000" b="1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0" name="Google Shape;2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701" y="2379375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00" y="4184350"/>
            <a:ext cx="1827851" cy="3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351" y="320763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9662" y="2337425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4"/>
          <p:cNvSpPr/>
          <p:nvPr/>
        </p:nvSpPr>
        <p:spPr>
          <a:xfrm>
            <a:off x="5622226" y="0"/>
            <a:ext cx="7715299" cy="5143500"/>
          </a:xfrm>
          <a:prstGeom prst="flowChartInputOutpu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Random Forests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0" name="Google Shape;29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13</a:t>
            </a:fld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380425" y="1298875"/>
            <a:ext cx="4849200" cy="3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tree with a high depth is likely to be </a:t>
            </a:r>
            <a:r>
              <a:rPr lang="en-CA" sz="2000" b="1" dirty="0">
                <a:solidFill>
                  <a:srgbClr val="D3525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overfit</a:t>
            </a:r>
            <a:endParaRPr sz="2000" b="1" dirty="0">
              <a:solidFill>
                <a:srgbClr val="D3525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Solution: </a:t>
            </a:r>
            <a:r>
              <a:rPr lang="en-CA" sz="2000" b="1" dirty="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put many trees together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into a “forest”</a:t>
            </a:r>
            <a:endParaRPr sz="2000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Each tree is based on a random resampling of the original data (</a:t>
            </a:r>
            <a:r>
              <a:rPr lang="en-CA" sz="2000" b="1" dirty="0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bootstrap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2000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92" name="Google Shape;2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4675" y="1172200"/>
            <a:ext cx="3362675" cy="336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Random Forests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8" name="Google Shape;29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14</a:t>
            </a:fld>
            <a:endParaRPr/>
          </a:p>
        </p:txBody>
      </p:sp>
      <p:pic>
        <p:nvPicPr>
          <p:cNvPr id="299" name="Google Shape;299;p26" descr="An example of bootstrap sampling. Since objects are subsampled with... |  Download Scientific Diagra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0725" y="1298875"/>
            <a:ext cx="3630424" cy="116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6" descr="Diagram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50026" y="2460601"/>
            <a:ext cx="3511837" cy="2175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6"/>
          <p:cNvSpPr/>
          <p:nvPr/>
        </p:nvSpPr>
        <p:spPr>
          <a:xfrm>
            <a:off x="380425" y="1298875"/>
            <a:ext cx="4849200" cy="3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Bootstrapping: </a:t>
            </a:r>
            <a:r>
              <a:rPr lang="en-CA" sz="20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random resampling with replacement</a:t>
            </a:r>
            <a:endParaRPr sz="2000" b="1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b="1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Features also randomly sampled</a:t>
            </a:r>
            <a:r>
              <a:rPr lang="en-CA" sz="20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(often sqrt(n_features) per tree</a:t>
            </a:r>
            <a:endParaRPr sz="20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Results in a </a:t>
            </a:r>
            <a:r>
              <a:rPr lang="en-CA" sz="20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number of overfit trees</a:t>
            </a:r>
            <a:endParaRPr sz="20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Predictions are </a:t>
            </a:r>
            <a:r>
              <a:rPr lang="en-CA" sz="2000" b="1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averaged</a:t>
            </a:r>
            <a:endParaRPr sz="2000" b="1">
              <a:solidFill>
                <a:srgbClr val="D4515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Random Forests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7" name="Google Shape;30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15</a:t>
            </a:fld>
            <a:endParaRPr/>
          </a:p>
        </p:txBody>
      </p:sp>
      <p:pic>
        <p:nvPicPr>
          <p:cNvPr id="308" name="Google Shape;308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95060" y="1237288"/>
            <a:ext cx="5991878" cy="381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8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Random Forests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5" name="Google Shape;31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16</a:t>
            </a:fld>
            <a:endParaRPr/>
          </a:p>
        </p:txBody>
      </p:sp>
      <p:sp>
        <p:nvSpPr>
          <p:cNvPr id="316" name="Google Shape;316;p28"/>
          <p:cNvSpPr/>
          <p:nvPr/>
        </p:nvSpPr>
        <p:spPr>
          <a:xfrm>
            <a:off x="380425" y="1298875"/>
            <a:ext cx="6332400" cy="3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16A4DD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Usually more accurate than Decision Trees</a:t>
            </a:r>
            <a:endParaRPr sz="2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16A4DD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Usually among top-performing classifiers</a:t>
            </a:r>
            <a:endParaRPr sz="2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16A4DD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Less prone to overfitting than Decision Trees</a:t>
            </a:r>
            <a:endParaRPr sz="2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D45152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Typically slower than Decision Trees</a:t>
            </a:r>
            <a:endParaRPr sz="2000">
              <a:solidFill>
                <a:srgbClr val="D4515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D45152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Interpretation is often challenging</a:t>
            </a:r>
            <a:endParaRPr sz="2000">
              <a:solidFill>
                <a:srgbClr val="D4515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7" name="Google Shape;3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B37"/>
        </a:solid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9"/>
          <p:cNvSpPr txBox="1">
            <a:spLocks noGrp="1"/>
          </p:cNvSpPr>
          <p:nvPr>
            <p:ph type="title" idx="4294967295"/>
          </p:nvPr>
        </p:nvSpPr>
        <p:spPr>
          <a:xfrm>
            <a:off x="394505" y="1302238"/>
            <a:ext cx="4888200" cy="8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CA" sz="4000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Ensemble Methods</a:t>
            </a:r>
            <a:endParaRPr sz="4000" b="1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23" name="Google Shape;32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701" y="2379375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00" y="4184350"/>
            <a:ext cx="1827851" cy="3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351" y="320763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9662" y="2337425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9"/>
          <p:cNvSpPr/>
          <p:nvPr/>
        </p:nvSpPr>
        <p:spPr>
          <a:xfrm>
            <a:off x="5622226" y="0"/>
            <a:ext cx="7715299" cy="5143500"/>
          </a:xfrm>
          <a:prstGeom prst="flowChartInputOutpu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0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Ensemble Methods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3" name="Google Shape;333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18</a:t>
            </a:fld>
            <a:endParaRPr/>
          </a:p>
        </p:txBody>
      </p:sp>
      <p:sp>
        <p:nvSpPr>
          <p:cNvPr id="334" name="Google Shape;334;p30"/>
          <p:cNvSpPr/>
          <p:nvPr/>
        </p:nvSpPr>
        <p:spPr>
          <a:xfrm>
            <a:off x="380425" y="1298875"/>
            <a:ext cx="6332400" cy="3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Combining multiple weaker models to produce improved results</a:t>
            </a:r>
            <a:endParaRPr sz="2000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b="1" dirty="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Bagging</a:t>
            </a:r>
            <a:r>
              <a:rPr lang="en-CA" sz="2000" dirty="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same base model on bootstrapped data, all trained in parallel, tackles overfitting</a:t>
            </a:r>
            <a:endParaRPr sz="2000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b="1" dirty="0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Boosting</a:t>
            </a:r>
            <a:r>
              <a:rPr lang="en-CA" sz="2000" b="1" dirty="0">
                <a:solidFill>
                  <a:srgbClr val="D3525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training in sequence, errors passed to each successor</a:t>
            </a:r>
            <a:r>
              <a:rPr lang="en-CA" sz="20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tackles 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underfitting</a:t>
            </a:r>
            <a:endParaRPr sz="2000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b="1" dirty="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Stacking: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variety of weak models as input to a “meta-model”, trained in parallel, aggregation after training</a:t>
            </a:r>
            <a:endParaRPr sz="2000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5" name="Google Shape;3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1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Ensemble Methods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1" name="Google Shape;34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19</a:t>
            </a:fld>
            <a:endParaRPr/>
          </a:p>
        </p:txBody>
      </p:sp>
      <p:pic>
        <p:nvPicPr>
          <p:cNvPr id="342" name="Google Shape;3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31"/>
          <p:cNvCxnSpPr>
            <a:stCxn id="344" idx="2"/>
            <a:endCxn id="345" idx="0"/>
          </p:cNvCxnSpPr>
          <p:nvPr/>
        </p:nvCxnSpPr>
        <p:spPr>
          <a:xfrm rot="-5400000" flipH="1">
            <a:off x="4319358" y="1370425"/>
            <a:ext cx="709800" cy="1760100"/>
          </a:xfrm>
          <a:prstGeom prst="bentConnector3">
            <a:avLst>
              <a:gd name="adj1" fmla="val 49994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46" name="Google Shape;346;p31"/>
          <p:cNvCxnSpPr>
            <a:stCxn id="347" idx="0"/>
            <a:endCxn id="344" idx="2"/>
          </p:cNvCxnSpPr>
          <p:nvPr/>
        </p:nvCxnSpPr>
        <p:spPr>
          <a:xfrm rot="-5400000">
            <a:off x="2559254" y="1370338"/>
            <a:ext cx="709800" cy="1760100"/>
          </a:xfrm>
          <a:prstGeom prst="bentConnector3">
            <a:avLst>
              <a:gd name="adj1" fmla="val 49994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48" name="Google Shape;348;p31"/>
          <p:cNvCxnSpPr>
            <a:stCxn id="345" idx="2"/>
            <a:endCxn id="349" idx="0"/>
          </p:cNvCxnSpPr>
          <p:nvPr/>
        </p:nvCxnSpPr>
        <p:spPr>
          <a:xfrm rot="-5400000" flipH="1">
            <a:off x="5558499" y="3045388"/>
            <a:ext cx="831900" cy="840300"/>
          </a:xfrm>
          <a:prstGeom prst="bentConnector3">
            <a:avLst>
              <a:gd name="adj1" fmla="val 50007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50" name="Google Shape;350;p31"/>
          <p:cNvCxnSpPr>
            <a:stCxn id="351" idx="0"/>
            <a:endCxn id="345" idx="2"/>
          </p:cNvCxnSpPr>
          <p:nvPr/>
        </p:nvCxnSpPr>
        <p:spPr>
          <a:xfrm rot="-5400000">
            <a:off x="4718120" y="3045500"/>
            <a:ext cx="831900" cy="840300"/>
          </a:xfrm>
          <a:prstGeom prst="bentConnector3">
            <a:avLst>
              <a:gd name="adj1" fmla="val 50007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44" name="Google Shape;344;p31"/>
          <p:cNvSpPr txBox="1"/>
          <p:nvPr/>
        </p:nvSpPr>
        <p:spPr>
          <a:xfrm>
            <a:off x="3028308" y="1451275"/>
            <a:ext cx="1531800" cy="444300"/>
          </a:xfrm>
          <a:prstGeom prst="rect">
            <a:avLst/>
          </a:prstGeom>
          <a:noFill/>
          <a:ln w="19050" cap="flat" cmpd="sng">
            <a:solidFill>
              <a:srgbClr val="D352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D3525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Training in sequence?</a:t>
            </a:r>
            <a:endParaRPr sz="1200" b="1">
              <a:solidFill>
                <a:srgbClr val="D3525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7" name="Google Shape;347;p31"/>
          <p:cNvSpPr txBox="1"/>
          <p:nvPr/>
        </p:nvSpPr>
        <p:spPr>
          <a:xfrm>
            <a:off x="1269404" y="2605288"/>
            <a:ext cx="15294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Boosting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5" name="Google Shape;345;p31"/>
          <p:cNvSpPr txBox="1"/>
          <p:nvPr/>
        </p:nvSpPr>
        <p:spPr>
          <a:xfrm>
            <a:off x="4789599" y="2605288"/>
            <a:ext cx="15294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Homogenous model?</a:t>
            </a:r>
            <a:endParaRPr sz="1200" b="1" baseline="-25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9" name="Google Shape;349;p31"/>
          <p:cNvSpPr txBox="1"/>
          <p:nvPr/>
        </p:nvSpPr>
        <p:spPr>
          <a:xfrm>
            <a:off x="5629978" y="3881600"/>
            <a:ext cx="15294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Stacking</a:t>
            </a:r>
            <a:endParaRPr sz="1200" b="1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1" name="Google Shape;351;p31"/>
          <p:cNvSpPr txBox="1"/>
          <p:nvPr/>
        </p:nvSpPr>
        <p:spPr>
          <a:xfrm>
            <a:off x="3949220" y="3881600"/>
            <a:ext cx="15294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Bagging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2" name="Google Shape;352;p31"/>
          <p:cNvSpPr txBox="1"/>
          <p:nvPr/>
        </p:nvSpPr>
        <p:spPr>
          <a:xfrm>
            <a:off x="2430313" y="1956126"/>
            <a:ext cx="888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3" name="Google Shape;353;p31"/>
          <p:cNvSpPr txBox="1"/>
          <p:nvPr/>
        </p:nvSpPr>
        <p:spPr>
          <a:xfrm>
            <a:off x="4269755" y="1956176"/>
            <a:ext cx="888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4" name="Google Shape;354;p31"/>
          <p:cNvSpPr txBox="1"/>
          <p:nvPr/>
        </p:nvSpPr>
        <p:spPr>
          <a:xfrm>
            <a:off x="5530248" y="3159036"/>
            <a:ext cx="888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5" name="Google Shape;355;p31"/>
          <p:cNvSpPr txBox="1"/>
          <p:nvPr/>
        </p:nvSpPr>
        <p:spPr>
          <a:xfrm>
            <a:off x="4689852" y="3159048"/>
            <a:ext cx="888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3664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Agenda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1411950" y="1533475"/>
            <a:ext cx="2726100" cy="541800"/>
          </a:xfrm>
          <a:prstGeom prst="rect">
            <a:avLst/>
          </a:prstGeom>
          <a:solidFill>
            <a:srgbClr val="F9C0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8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Decision Trees</a:t>
            </a:r>
            <a:endParaRPr sz="28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1411950" y="2340839"/>
            <a:ext cx="2976600" cy="541800"/>
          </a:xfrm>
          <a:prstGeom prst="rect">
            <a:avLst/>
          </a:prstGeom>
          <a:solidFill>
            <a:srgbClr val="D45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8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Random Forests</a:t>
            </a:r>
            <a:endParaRPr sz="28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1411950" y="3148202"/>
            <a:ext cx="3247800" cy="541800"/>
          </a:xfrm>
          <a:prstGeom prst="rect">
            <a:avLst/>
          </a:prstGeom>
          <a:solidFill>
            <a:srgbClr val="16A4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8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Ensemble Models</a:t>
            </a:r>
            <a:endParaRPr sz="28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1411950" y="3955575"/>
            <a:ext cx="2551500" cy="541800"/>
          </a:xfrm>
          <a:prstGeom prst="rect">
            <a:avLst/>
          </a:prstGeom>
          <a:solidFill>
            <a:srgbClr val="CFCFC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8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 Demo</a:t>
            </a:r>
            <a:endParaRPr sz="28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B37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>
            <a:spLocks noGrp="1"/>
          </p:cNvSpPr>
          <p:nvPr>
            <p:ph type="title" idx="4294967295"/>
          </p:nvPr>
        </p:nvSpPr>
        <p:spPr>
          <a:xfrm>
            <a:off x="469150" y="506150"/>
            <a:ext cx="4888200" cy="8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CA" sz="4000" b="1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Decision Trees</a:t>
            </a:r>
            <a:endParaRPr sz="4000" b="1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701" y="2379375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00" y="4184350"/>
            <a:ext cx="1827851" cy="3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351" y="320763"/>
            <a:ext cx="1661225" cy="166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9662" y="2337425"/>
            <a:ext cx="1984675" cy="19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/>
          <p:nvPr/>
        </p:nvSpPr>
        <p:spPr>
          <a:xfrm>
            <a:off x="5622226" y="0"/>
            <a:ext cx="7715299" cy="5143500"/>
          </a:xfrm>
          <a:prstGeom prst="flowChartInputOutpu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Decision Trees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4</a:t>
            </a:fld>
            <a:endParaRPr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187" y="1651475"/>
            <a:ext cx="1720800" cy="299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 rotWithShape="1">
          <a:blip r:embed="rId4">
            <a:alphaModFix/>
          </a:blip>
          <a:srcRect l="1155" r="949"/>
          <a:stretch/>
        </p:blipFill>
        <p:spPr>
          <a:xfrm>
            <a:off x="5429437" y="1503338"/>
            <a:ext cx="2426350" cy="328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 rotWithShape="1">
          <a:blip r:embed="rId5">
            <a:alphaModFix/>
          </a:blip>
          <a:srcRect l="1709" t="2192" r="2788" b="2077"/>
          <a:stretch/>
        </p:blipFill>
        <p:spPr>
          <a:xfrm>
            <a:off x="3397550" y="1993988"/>
            <a:ext cx="1643314" cy="230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Decision Trees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4" name="Google Shape;10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5</a:t>
            </a:fld>
            <a:endParaRPr/>
          </a:p>
        </p:txBody>
      </p:sp>
      <p:cxnSp>
        <p:nvCxnSpPr>
          <p:cNvPr id="105" name="Google Shape;105;p17"/>
          <p:cNvCxnSpPr>
            <a:stCxn id="106" idx="2"/>
            <a:endCxn id="107" idx="0"/>
          </p:cNvCxnSpPr>
          <p:nvPr/>
        </p:nvCxnSpPr>
        <p:spPr>
          <a:xfrm rot="-5400000" flipH="1">
            <a:off x="7077940" y="1668775"/>
            <a:ext cx="786000" cy="1087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08" name="Google Shape;108;p17"/>
          <p:cNvCxnSpPr>
            <a:stCxn id="109" idx="0"/>
            <a:endCxn id="106" idx="2"/>
          </p:cNvCxnSpPr>
          <p:nvPr/>
        </p:nvCxnSpPr>
        <p:spPr>
          <a:xfrm rot="-5400000">
            <a:off x="5990689" y="1668688"/>
            <a:ext cx="786000" cy="1087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0" name="Google Shape;110;p17"/>
          <p:cNvCxnSpPr>
            <a:stCxn id="109" idx="2"/>
            <a:endCxn id="111" idx="0"/>
          </p:cNvCxnSpPr>
          <p:nvPr/>
        </p:nvCxnSpPr>
        <p:spPr>
          <a:xfrm rot="-5400000" flipH="1">
            <a:off x="5683639" y="3206038"/>
            <a:ext cx="831900" cy="519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2" name="Google Shape;112;p17"/>
          <p:cNvCxnSpPr>
            <a:stCxn id="113" idx="0"/>
            <a:endCxn id="109" idx="2"/>
          </p:cNvCxnSpPr>
          <p:nvPr/>
        </p:nvCxnSpPr>
        <p:spPr>
          <a:xfrm rot="-5400000">
            <a:off x="5164525" y="3206150"/>
            <a:ext cx="831900" cy="519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4" name="Google Shape;114;p17"/>
          <p:cNvCxnSpPr>
            <a:stCxn id="107" idx="2"/>
            <a:endCxn id="115" idx="0"/>
          </p:cNvCxnSpPr>
          <p:nvPr/>
        </p:nvCxnSpPr>
        <p:spPr>
          <a:xfrm rot="-5400000" flipH="1">
            <a:off x="7858115" y="3206038"/>
            <a:ext cx="831900" cy="519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6" name="Google Shape;116;p17"/>
          <p:cNvCxnSpPr>
            <a:stCxn id="117" idx="0"/>
            <a:endCxn id="107" idx="2"/>
          </p:cNvCxnSpPr>
          <p:nvPr/>
        </p:nvCxnSpPr>
        <p:spPr>
          <a:xfrm rot="-5400000">
            <a:off x="7339001" y="3206150"/>
            <a:ext cx="831900" cy="519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Google Shape;106;p17"/>
          <p:cNvSpPr txBox="1"/>
          <p:nvPr/>
        </p:nvSpPr>
        <p:spPr>
          <a:xfrm>
            <a:off x="6454240" y="1375075"/>
            <a:ext cx="946200" cy="444300"/>
          </a:xfrm>
          <a:prstGeom prst="rect">
            <a:avLst/>
          </a:prstGeom>
          <a:noFill/>
          <a:ln w="19050" cap="flat" cmpd="sng">
            <a:solidFill>
              <a:srgbClr val="D352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D3525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Feathers?</a:t>
            </a:r>
            <a:endParaRPr sz="1200" b="1">
              <a:solidFill>
                <a:srgbClr val="D3525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5367739" y="2605288"/>
            <a:ext cx="9447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fly?</a:t>
            </a:r>
            <a:endParaRPr sz="1200" b="1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7542215" y="2605288"/>
            <a:ext cx="9447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Finns?</a:t>
            </a:r>
            <a:endParaRPr sz="1200" b="1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8061330" y="38816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Bear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7023101" y="38816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Dolphin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5886854" y="38816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Penguin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4848625" y="38816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Hawk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380425" y="1375075"/>
            <a:ext cx="4468200" cy="3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Flow chart based on features</a:t>
            </a:r>
            <a:endParaRPr sz="20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Branches connect nodes:</a:t>
            </a:r>
            <a:endParaRPr sz="20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D45152"/>
              </a:buClr>
              <a:buSzPts val="1500"/>
              <a:buFont typeface="Helvetica Neue"/>
              <a:buChar char="○"/>
            </a:pPr>
            <a:r>
              <a:rPr lang="en-CA" sz="2000" b="1">
                <a:solidFill>
                  <a:srgbClr val="D4515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Root</a:t>
            </a:r>
            <a:endParaRPr sz="2000">
              <a:solidFill>
                <a:srgbClr val="D4515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16A4DD"/>
              </a:buClr>
              <a:buSzPts val="1500"/>
              <a:buFont typeface="Helvetica Neue"/>
              <a:buChar char="○"/>
            </a:pPr>
            <a:r>
              <a:rPr lang="en-CA" sz="20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Internal</a:t>
            </a:r>
            <a:endParaRPr sz="2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F9C042"/>
              </a:buClr>
              <a:buSzPts val="1500"/>
              <a:buFont typeface="Helvetica Neue"/>
              <a:buChar char="○"/>
            </a:pPr>
            <a:r>
              <a:rPr lang="en-CA" sz="20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Leaf</a:t>
            </a:r>
            <a:endParaRPr sz="2000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Tree Depth = number of levels</a:t>
            </a:r>
            <a:endParaRPr sz="20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Classification / Regression</a:t>
            </a:r>
            <a:endParaRPr sz="200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6084850" y="1862075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7221100" y="1862125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1" name="Google Shape;121;p17"/>
          <p:cNvSpPr txBox="1"/>
          <p:nvPr/>
        </p:nvSpPr>
        <p:spPr>
          <a:xfrm>
            <a:off x="7999725" y="3135038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5825250" y="3135050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5306125" y="3135050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" name="Google Shape;124;p17"/>
          <p:cNvSpPr txBox="1"/>
          <p:nvPr/>
        </p:nvSpPr>
        <p:spPr>
          <a:xfrm>
            <a:off x="7480600" y="3135050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Decision Trees</a:t>
            </a:r>
          </a:p>
        </p:txBody>
      </p:sp>
      <p:sp>
        <p:nvSpPr>
          <p:cNvPr id="130" name="Google Shape;13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6</a:t>
            </a:fld>
            <a:endParaRPr/>
          </a:p>
        </p:txBody>
      </p:sp>
      <p:sp>
        <p:nvSpPr>
          <p:cNvPr id="131" name="Google Shape;131;p18"/>
          <p:cNvSpPr txBox="1"/>
          <p:nvPr/>
        </p:nvSpPr>
        <p:spPr>
          <a:xfrm>
            <a:off x="3508678" y="1801925"/>
            <a:ext cx="946200" cy="444300"/>
          </a:xfrm>
          <a:prstGeom prst="rect">
            <a:avLst/>
          </a:prstGeom>
          <a:noFill/>
          <a:ln w="19050" cap="flat" cmpd="sng">
            <a:solidFill>
              <a:srgbClr val="D352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D3525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Feathers?</a:t>
            </a:r>
            <a:endParaRPr sz="1200" b="1">
              <a:solidFill>
                <a:srgbClr val="D3525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5804627" y="1801913"/>
            <a:ext cx="9447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fly?</a:t>
            </a:r>
            <a:endParaRPr sz="1200" b="1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4663453" y="1801913"/>
            <a:ext cx="9447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Finns?</a:t>
            </a:r>
            <a:endParaRPr sz="1200" b="1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2394667" y="4135275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Bear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2394664" y="35492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Dolphin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6" name="Google Shape;136;p18"/>
          <p:cNvSpPr txBox="1"/>
          <p:nvPr/>
        </p:nvSpPr>
        <p:spPr>
          <a:xfrm>
            <a:off x="2394666" y="2963125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Penguin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2394663" y="237705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Hawk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p18"/>
          <p:cNvSpPr txBox="1"/>
          <p:nvPr/>
        </p:nvSpPr>
        <p:spPr>
          <a:xfrm>
            <a:off x="6014188" y="2414550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p18"/>
          <p:cNvSpPr txBox="1"/>
          <p:nvPr/>
        </p:nvSpPr>
        <p:spPr>
          <a:xfrm>
            <a:off x="6002638" y="3000625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0" name="Google Shape;140;p18"/>
          <p:cNvSpPr txBox="1"/>
          <p:nvPr/>
        </p:nvSpPr>
        <p:spPr>
          <a:xfrm>
            <a:off x="3707438" y="3586688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18"/>
          <p:cNvSpPr txBox="1"/>
          <p:nvPr/>
        </p:nvSpPr>
        <p:spPr>
          <a:xfrm>
            <a:off x="3707438" y="4172775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18"/>
          <p:cNvSpPr txBox="1"/>
          <p:nvPr/>
        </p:nvSpPr>
        <p:spPr>
          <a:xfrm>
            <a:off x="3707438" y="2414550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3707438" y="3000625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6014188" y="3586700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6002638" y="4172775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6" name="Google Shape;146;p18"/>
          <p:cNvSpPr txBox="1"/>
          <p:nvPr/>
        </p:nvSpPr>
        <p:spPr>
          <a:xfrm>
            <a:off x="4866588" y="2414550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p18"/>
          <p:cNvSpPr txBox="1"/>
          <p:nvPr/>
        </p:nvSpPr>
        <p:spPr>
          <a:xfrm>
            <a:off x="4855038" y="3000625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8" name="Google Shape;148;p18"/>
          <p:cNvSpPr txBox="1"/>
          <p:nvPr/>
        </p:nvSpPr>
        <p:spPr>
          <a:xfrm>
            <a:off x="4866588" y="3586700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p18"/>
          <p:cNvSpPr txBox="1"/>
          <p:nvPr/>
        </p:nvSpPr>
        <p:spPr>
          <a:xfrm>
            <a:off x="4855038" y="4172775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337" y="3116400"/>
            <a:ext cx="1984675" cy="19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C</a:t>
            </a:r>
            <a:r>
              <a:rPr lang="en-CA" sz="4000" b="1" dirty="0" err="1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lassification</a:t>
            </a: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 Trees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6" name="Google Shape;15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7</a:t>
            </a:fld>
            <a:endParaRPr/>
          </a:p>
        </p:txBody>
      </p:sp>
      <p:cxnSp>
        <p:nvCxnSpPr>
          <p:cNvPr id="157" name="Google Shape;157;p19"/>
          <p:cNvCxnSpPr>
            <a:stCxn id="158" idx="2"/>
            <a:endCxn id="159" idx="0"/>
          </p:cNvCxnSpPr>
          <p:nvPr/>
        </p:nvCxnSpPr>
        <p:spPr>
          <a:xfrm rot="-5400000" flipH="1">
            <a:off x="2848840" y="1478275"/>
            <a:ext cx="405000" cy="1087200"/>
          </a:xfrm>
          <a:prstGeom prst="bentConnector3">
            <a:avLst>
              <a:gd name="adj1" fmla="val 4998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0" name="Google Shape;160;p19"/>
          <p:cNvCxnSpPr>
            <a:stCxn id="161" idx="0"/>
            <a:endCxn id="158" idx="2"/>
          </p:cNvCxnSpPr>
          <p:nvPr/>
        </p:nvCxnSpPr>
        <p:spPr>
          <a:xfrm rot="-5400000">
            <a:off x="1761589" y="1478188"/>
            <a:ext cx="405000" cy="1087200"/>
          </a:xfrm>
          <a:prstGeom prst="bentConnector3">
            <a:avLst>
              <a:gd name="adj1" fmla="val 4998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2" name="Google Shape;162;p19"/>
          <p:cNvCxnSpPr>
            <a:stCxn id="161" idx="2"/>
            <a:endCxn id="163" idx="0"/>
          </p:cNvCxnSpPr>
          <p:nvPr/>
        </p:nvCxnSpPr>
        <p:spPr>
          <a:xfrm rot="-5400000" flipH="1">
            <a:off x="1378339" y="2710738"/>
            <a:ext cx="603300" cy="5190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4" name="Google Shape;164;p19"/>
          <p:cNvCxnSpPr>
            <a:stCxn id="165" idx="0"/>
            <a:endCxn id="161" idx="2"/>
          </p:cNvCxnSpPr>
          <p:nvPr/>
        </p:nvCxnSpPr>
        <p:spPr>
          <a:xfrm rot="-5400000">
            <a:off x="859225" y="2710850"/>
            <a:ext cx="603300" cy="5190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6" name="Google Shape;166;p19"/>
          <p:cNvCxnSpPr>
            <a:stCxn id="159" idx="2"/>
            <a:endCxn id="167" idx="0"/>
          </p:cNvCxnSpPr>
          <p:nvPr/>
        </p:nvCxnSpPr>
        <p:spPr>
          <a:xfrm rot="-5400000" flipH="1">
            <a:off x="3552815" y="2710738"/>
            <a:ext cx="603300" cy="5190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8" name="Google Shape;168;p19"/>
          <p:cNvCxnSpPr>
            <a:stCxn id="169" idx="0"/>
            <a:endCxn id="159" idx="2"/>
          </p:cNvCxnSpPr>
          <p:nvPr/>
        </p:nvCxnSpPr>
        <p:spPr>
          <a:xfrm rot="-5400000">
            <a:off x="3033701" y="2710850"/>
            <a:ext cx="603300" cy="5190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8" name="Google Shape;158;p19"/>
          <p:cNvSpPr txBox="1"/>
          <p:nvPr/>
        </p:nvSpPr>
        <p:spPr>
          <a:xfrm>
            <a:off x="2034640" y="1375075"/>
            <a:ext cx="946200" cy="444300"/>
          </a:xfrm>
          <a:prstGeom prst="rect">
            <a:avLst/>
          </a:prstGeom>
          <a:noFill/>
          <a:ln w="19050" cap="flat" cmpd="sng">
            <a:solidFill>
              <a:srgbClr val="D352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D3525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Xa &lt; Xa</a:t>
            </a:r>
            <a:r>
              <a:rPr lang="en-CA" sz="1200" b="1" baseline="-25000">
                <a:solidFill>
                  <a:srgbClr val="D3525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200" b="1" baseline="-25000">
              <a:solidFill>
                <a:srgbClr val="D3525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948139" y="2224288"/>
            <a:ext cx="9447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Xb &lt; Xb</a:t>
            </a:r>
            <a:r>
              <a:rPr lang="en-CA" sz="1200" b="1" baseline="-2500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200" b="1" baseline="-25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3122615" y="2224288"/>
            <a:ext cx="9447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Xa &lt; Xa</a:t>
            </a:r>
            <a:r>
              <a:rPr lang="en-CA" sz="1200" b="1" baseline="-2500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200" b="1" baseline="-25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3641730" y="32720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Xb &gt; Xb</a:t>
            </a:r>
            <a:r>
              <a:rPr lang="en-CA" sz="1200" b="1" baseline="-2500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200" b="1" baseline="-25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9" name="Google Shape;169;p19"/>
          <p:cNvSpPr txBox="1"/>
          <p:nvPr/>
        </p:nvSpPr>
        <p:spPr>
          <a:xfrm>
            <a:off x="2603501" y="32720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3" name="Google Shape;163;p19"/>
          <p:cNvSpPr txBox="1"/>
          <p:nvPr/>
        </p:nvSpPr>
        <p:spPr>
          <a:xfrm>
            <a:off x="1467254" y="32720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429025" y="32720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1665250" y="1759774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19"/>
          <p:cNvSpPr txBox="1"/>
          <p:nvPr/>
        </p:nvSpPr>
        <p:spPr>
          <a:xfrm>
            <a:off x="2801500" y="1759824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19"/>
          <p:cNvSpPr txBox="1"/>
          <p:nvPr/>
        </p:nvSpPr>
        <p:spPr>
          <a:xfrm>
            <a:off x="3580125" y="2701836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19"/>
          <p:cNvSpPr txBox="1"/>
          <p:nvPr/>
        </p:nvSpPr>
        <p:spPr>
          <a:xfrm>
            <a:off x="1405650" y="2701848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886525" y="2701848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3061000" y="2701848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76" name="Google Shape;176;p19"/>
          <p:cNvCxnSpPr>
            <a:endCxn id="177" idx="0"/>
          </p:cNvCxnSpPr>
          <p:nvPr/>
        </p:nvCxnSpPr>
        <p:spPr>
          <a:xfrm rot="-5400000" flipH="1">
            <a:off x="4072042" y="3763274"/>
            <a:ext cx="603300" cy="519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78" name="Google Shape;178;p19"/>
          <p:cNvCxnSpPr>
            <a:stCxn id="179" idx="0"/>
          </p:cNvCxnSpPr>
          <p:nvPr/>
        </p:nvCxnSpPr>
        <p:spPr>
          <a:xfrm rot="-5400000">
            <a:off x="3552814" y="3763274"/>
            <a:ext cx="603300" cy="519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7" name="Google Shape;177;p19"/>
          <p:cNvSpPr txBox="1"/>
          <p:nvPr/>
        </p:nvSpPr>
        <p:spPr>
          <a:xfrm>
            <a:off x="4160842" y="4324424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p19"/>
          <p:cNvSpPr txBox="1"/>
          <p:nvPr/>
        </p:nvSpPr>
        <p:spPr>
          <a:xfrm>
            <a:off x="3122614" y="4324424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0" name="Google Shape;180;p19"/>
          <p:cNvSpPr txBox="1"/>
          <p:nvPr/>
        </p:nvSpPr>
        <p:spPr>
          <a:xfrm>
            <a:off x="4099238" y="3754260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3580113" y="3754273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2" name="Google Shape;182;p19"/>
          <p:cNvSpPr txBox="1"/>
          <p:nvPr/>
        </p:nvSpPr>
        <p:spPr>
          <a:xfrm>
            <a:off x="5105550" y="2453287"/>
            <a:ext cx="54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Xb</a:t>
            </a:r>
            <a:endParaRPr sz="18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" name="Google Shape;183;p19"/>
          <p:cNvSpPr txBox="1"/>
          <p:nvPr/>
        </p:nvSpPr>
        <p:spPr>
          <a:xfrm>
            <a:off x="7095400" y="4399424"/>
            <a:ext cx="54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Xa</a:t>
            </a:r>
            <a:endParaRPr sz="18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84" name="Google Shape;184;p19"/>
          <p:cNvCxnSpPr/>
          <p:nvPr/>
        </p:nvCxnSpPr>
        <p:spPr>
          <a:xfrm>
            <a:off x="6685425" y="1213500"/>
            <a:ext cx="0" cy="2989200"/>
          </a:xfrm>
          <a:prstGeom prst="straightConnector1">
            <a:avLst/>
          </a:prstGeom>
          <a:noFill/>
          <a:ln w="9525" cap="flat" cmpd="sng">
            <a:solidFill>
              <a:srgbClr val="D3525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19"/>
          <p:cNvCxnSpPr/>
          <p:nvPr/>
        </p:nvCxnSpPr>
        <p:spPr>
          <a:xfrm>
            <a:off x="7702000" y="1213500"/>
            <a:ext cx="0" cy="2989200"/>
          </a:xfrm>
          <a:prstGeom prst="straightConnector1">
            <a:avLst/>
          </a:prstGeom>
          <a:noFill/>
          <a:ln w="9525" cap="flat" cmpd="sng">
            <a:solidFill>
              <a:srgbClr val="16A4D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19"/>
          <p:cNvCxnSpPr/>
          <p:nvPr/>
        </p:nvCxnSpPr>
        <p:spPr>
          <a:xfrm>
            <a:off x="5824349" y="3306175"/>
            <a:ext cx="861000" cy="0"/>
          </a:xfrm>
          <a:prstGeom prst="straightConnector1">
            <a:avLst/>
          </a:prstGeom>
          <a:noFill/>
          <a:ln w="9525" cap="flat" cmpd="sng">
            <a:solidFill>
              <a:srgbClr val="16A4D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19"/>
          <p:cNvCxnSpPr/>
          <p:nvPr/>
        </p:nvCxnSpPr>
        <p:spPr>
          <a:xfrm>
            <a:off x="7704125" y="1949125"/>
            <a:ext cx="1202400" cy="0"/>
          </a:xfrm>
          <a:prstGeom prst="straightConnector1">
            <a:avLst/>
          </a:prstGeom>
          <a:noFill/>
          <a:ln w="9525" cap="flat" cmpd="sng">
            <a:solidFill>
              <a:srgbClr val="16A4D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" name="Google Shape;188;p19"/>
          <p:cNvSpPr txBox="1"/>
          <p:nvPr/>
        </p:nvSpPr>
        <p:spPr>
          <a:xfrm>
            <a:off x="5980500" y="1944174"/>
            <a:ext cx="54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8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5980500" y="3516049"/>
            <a:ext cx="54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8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6919363" y="2490787"/>
            <a:ext cx="54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18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8047675" y="1366374"/>
            <a:ext cx="54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sz="18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8047675" y="2739499"/>
            <a:ext cx="54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sz="18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5326525" y="3121537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Xb</a:t>
            </a:r>
            <a:r>
              <a:rPr lang="en-CA" sz="1200" b="1" baseline="-25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600" b="1" baseline="-25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5326514" y="1749937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Xb</a:t>
            </a:r>
            <a:r>
              <a:rPr lang="en-CA" sz="1200" b="1" baseline="-25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600" b="1" baseline="-25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5" name="Google Shape;195;p19"/>
          <p:cNvSpPr txBox="1"/>
          <p:nvPr/>
        </p:nvSpPr>
        <p:spPr>
          <a:xfrm>
            <a:off x="6427764" y="4170937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Xa</a:t>
            </a:r>
            <a:r>
              <a:rPr lang="en-CA" sz="1200" b="1" baseline="-25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600" b="1" baseline="-25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7440264" y="4170937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Xa</a:t>
            </a:r>
            <a:r>
              <a:rPr lang="en-CA" sz="1200" b="1" baseline="-25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600" b="1" baseline="-25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5816200" y="1213500"/>
            <a:ext cx="3107100" cy="2989200"/>
          </a:xfrm>
          <a:prstGeom prst="rect">
            <a:avLst/>
          </a:prstGeom>
          <a:noFill/>
          <a:ln w="2857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Classification Trees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3" name="Google Shape;203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8</a:t>
            </a:fld>
            <a:endParaRPr/>
          </a:p>
        </p:txBody>
      </p:sp>
      <p:pic>
        <p:nvPicPr>
          <p:cNvPr id="204" name="Google Shape;20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5600" y="1298046"/>
            <a:ext cx="4006189" cy="1798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35600" y="3238215"/>
            <a:ext cx="4065450" cy="179858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0"/>
          <p:cNvSpPr/>
          <p:nvPr/>
        </p:nvSpPr>
        <p:spPr>
          <a:xfrm>
            <a:off x="380425" y="1375075"/>
            <a:ext cx="4255200" cy="3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b="1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Logistic regression: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single decision boundary line</a:t>
            </a:r>
          </a:p>
          <a:p>
            <a:pPr marL="133350" lvl="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</a:pPr>
            <a:endParaRPr sz="2000" b="1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500"/>
              <a:buFont typeface="Helvetica Neue"/>
              <a:buChar char="●"/>
            </a:pPr>
            <a:r>
              <a:rPr lang="en-CA" sz="2000" b="1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Classification tree:</a:t>
            </a:r>
            <a:r>
              <a:rPr lang="en-CA" sz="2000" dirty="0">
                <a:solidFill>
                  <a:srgbClr val="4040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regions in the feature space</a:t>
            </a:r>
            <a:endParaRPr sz="2000" dirty="0">
              <a:solidFill>
                <a:srgbClr val="40404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 txBox="1">
            <a:spLocks noGrp="1"/>
          </p:cNvSpPr>
          <p:nvPr>
            <p:ph type="title"/>
          </p:nvPr>
        </p:nvSpPr>
        <p:spPr>
          <a:xfrm>
            <a:off x="380425" y="471150"/>
            <a:ext cx="721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4000" b="1" dirty="0">
                <a:solidFill>
                  <a:srgbClr val="404040"/>
                </a:solidFill>
                <a:latin typeface="Proxima Nova"/>
                <a:ea typeface="Proxima Nova"/>
                <a:cs typeface="Proxima Nova"/>
                <a:sym typeface="Proxima Nova"/>
              </a:rPr>
              <a:t>Regression Trees</a:t>
            </a:r>
            <a:endParaRPr sz="4000" b="1" dirty="0">
              <a:solidFill>
                <a:srgbClr val="40404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2" name="Google Shape;21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CA"/>
              <a:t>9</a:t>
            </a:fld>
            <a:endParaRPr/>
          </a:p>
        </p:txBody>
      </p:sp>
      <p:cxnSp>
        <p:nvCxnSpPr>
          <p:cNvPr id="213" name="Google Shape;213;p21"/>
          <p:cNvCxnSpPr>
            <a:stCxn id="214" idx="2"/>
            <a:endCxn id="215" idx="0"/>
          </p:cNvCxnSpPr>
          <p:nvPr/>
        </p:nvCxnSpPr>
        <p:spPr>
          <a:xfrm rot="-5400000" flipH="1">
            <a:off x="2696440" y="1706875"/>
            <a:ext cx="709800" cy="1087200"/>
          </a:xfrm>
          <a:prstGeom prst="bentConnector3">
            <a:avLst>
              <a:gd name="adj1" fmla="val 4998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16" name="Google Shape;216;p21"/>
          <p:cNvCxnSpPr>
            <a:stCxn id="217" idx="0"/>
            <a:endCxn id="214" idx="2"/>
          </p:cNvCxnSpPr>
          <p:nvPr/>
        </p:nvCxnSpPr>
        <p:spPr>
          <a:xfrm rot="-5400000">
            <a:off x="1609189" y="1706788"/>
            <a:ext cx="709800" cy="1087200"/>
          </a:xfrm>
          <a:prstGeom prst="bentConnector3">
            <a:avLst>
              <a:gd name="adj1" fmla="val 4998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18" name="Google Shape;218;p21"/>
          <p:cNvCxnSpPr>
            <a:stCxn id="217" idx="2"/>
            <a:endCxn id="219" idx="0"/>
          </p:cNvCxnSpPr>
          <p:nvPr/>
        </p:nvCxnSpPr>
        <p:spPr>
          <a:xfrm rot="-5400000" flipH="1">
            <a:off x="1264039" y="3206038"/>
            <a:ext cx="831900" cy="5190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20" name="Google Shape;220;p21"/>
          <p:cNvCxnSpPr>
            <a:stCxn id="221" idx="0"/>
            <a:endCxn id="217" idx="2"/>
          </p:cNvCxnSpPr>
          <p:nvPr/>
        </p:nvCxnSpPr>
        <p:spPr>
          <a:xfrm rot="-5400000">
            <a:off x="744925" y="3206150"/>
            <a:ext cx="831900" cy="5190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22" name="Google Shape;222;p21"/>
          <p:cNvCxnSpPr>
            <a:stCxn id="215" idx="2"/>
            <a:endCxn id="223" idx="0"/>
          </p:cNvCxnSpPr>
          <p:nvPr/>
        </p:nvCxnSpPr>
        <p:spPr>
          <a:xfrm rot="-5400000" flipH="1">
            <a:off x="3438515" y="3206038"/>
            <a:ext cx="831900" cy="5190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24" name="Google Shape;224;p21"/>
          <p:cNvCxnSpPr>
            <a:stCxn id="225" idx="0"/>
            <a:endCxn id="215" idx="2"/>
          </p:cNvCxnSpPr>
          <p:nvPr/>
        </p:nvCxnSpPr>
        <p:spPr>
          <a:xfrm rot="-5400000">
            <a:off x="2919401" y="3206150"/>
            <a:ext cx="831900" cy="5190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rgbClr val="40404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14" name="Google Shape;214;p21"/>
          <p:cNvSpPr txBox="1"/>
          <p:nvPr/>
        </p:nvSpPr>
        <p:spPr>
          <a:xfrm>
            <a:off x="2034640" y="1451275"/>
            <a:ext cx="946200" cy="444300"/>
          </a:xfrm>
          <a:prstGeom prst="rect">
            <a:avLst/>
          </a:prstGeom>
          <a:noFill/>
          <a:ln w="19050" cap="flat" cmpd="sng">
            <a:solidFill>
              <a:srgbClr val="D352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D3525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 &lt; X</a:t>
            </a:r>
            <a:r>
              <a:rPr lang="en-CA" sz="1200" b="1" baseline="-25000">
                <a:solidFill>
                  <a:srgbClr val="D3525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1200" b="1" baseline="-25000">
              <a:solidFill>
                <a:srgbClr val="D3525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7" name="Google Shape;217;p21"/>
          <p:cNvSpPr txBox="1"/>
          <p:nvPr/>
        </p:nvSpPr>
        <p:spPr>
          <a:xfrm>
            <a:off x="948139" y="2605288"/>
            <a:ext cx="9447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 &lt; X</a:t>
            </a:r>
            <a:r>
              <a:rPr lang="en-CA" sz="1200" b="1" baseline="-2500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1200" b="1" baseline="-25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5" name="Google Shape;215;p21"/>
          <p:cNvSpPr txBox="1"/>
          <p:nvPr/>
        </p:nvSpPr>
        <p:spPr>
          <a:xfrm>
            <a:off x="3122615" y="2605288"/>
            <a:ext cx="944700" cy="444300"/>
          </a:xfrm>
          <a:prstGeom prst="rect">
            <a:avLst/>
          </a:prstGeom>
          <a:noFill/>
          <a:ln w="19050" cap="flat" cmpd="sng">
            <a:solidFill>
              <a:srgbClr val="16A4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 &lt; X</a:t>
            </a:r>
            <a:r>
              <a:rPr lang="en-CA" sz="1200" b="1" baseline="-25000">
                <a:solidFill>
                  <a:srgbClr val="16A4D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1200" b="1" baseline="-25000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3" name="Google Shape;223;p21"/>
          <p:cNvSpPr txBox="1"/>
          <p:nvPr/>
        </p:nvSpPr>
        <p:spPr>
          <a:xfrm>
            <a:off x="3641730" y="38816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Y=3.75</a:t>
            </a:r>
            <a:endParaRPr sz="1200" b="1">
              <a:solidFill>
                <a:srgbClr val="16A4D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5" name="Google Shape;225;p21"/>
          <p:cNvSpPr txBox="1"/>
          <p:nvPr/>
        </p:nvSpPr>
        <p:spPr>
          <a:xfrm>
            <a:off x="2603501" y="38816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Y=23.75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9" name="Google Shape;219;p21"/>
          <p:cNvSpPr txBox="1"/>
          <p:nvPr/>
        </p:nvSpPr>
        <p:spPr>
          <a:xfrm>
            <a:off x="1467254" y="38816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Y=15.25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429025" y="3881600"/>
            <a:ext cx="944700" cy="444300"/>
          </a:xfrm>
          <a:prstGeom prst="rect">
            <a:avLst/>
          </a:prstGeom>
          <a:noFill/>
          <a:ln w="19050" cap="flat" cmpd="sng">
            <a:solidFill>
              <a:srgbClr val="F9C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rgbClr val="F9C0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Y=3.50</a:t>
            </a:r>
            <a:endParaRPr sz="1200" b="1">
              <a:solidFill>
                <a:srgbClr val="F9C04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6" name="Google Shape;226;p21"/>
          <p:cNvSpPr txBox="1"/>
          <p:nvPr/>
        </p:nvSpPr>
        <p:spPr>
          <a:xfrm>
            <a:off x="1665250" y="1956126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7" name="Google Shape;227;p21"/>
          <p:cNvSpPr txBox="1"/>
          <p:nvPr/>
        </p:nvSpPr>
        <p:spPr>
          <a:xfrm>
            <a:off x="2801500" y="1956176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8" name="Google Shape;228;p21"/>
          <p:cNvSpPr txBox="1"/>
          <p:nvPr/>
        </p:nvSpPr>
        <p:spPr>
          <a:xfrm>
            <a:off x="3580125" y="3159036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9" name="Google Shape;229;p21"/>
          <p:cNvSpPr txBox="1"/>
          <p:nvPr/>
        </p:nvSpPr>
        <p:spPr>
          <a:xfrm>
            <a:off x="1405650" y="3159048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0" name="Google Shape;230;p21"/>
          <p:cNvSpPr txBox="1"/>
          <p:nvPr/>
        </p:nvSpPr>
        <p:spPr>
          <a:xfrm>
            <a:off x="886525" y="3159048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1" name="Google Shape;231;p21"/>
          <p:cNvSpPr txBox="1"/>
          <p:nvPr/>
        </p:nvSpPr>
        <p:spPr>
          <a:xfrm>
            <a:off x="3061000" y="3159048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YES</a:t>
            </a:r>
            <a:endParaRPr sz="12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5105550" y="2453287"/>
            <a:ext cx="54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</a:t>
            </a:r>
            <a:endParaRPr sz="18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3" name="Google Shape;233;p21"/>
          <p:cNvSpPr txBox="1"/>
          <p:nvPr/>
        </p:nvSpPr>
        <p:spPr>
          <a:xfrm>
            <a:off x="7095400" y="4399424"/>
            <a:ext cx="54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</a:t>
            </a:r>
            <a:endParaRPr sz="1800" b="1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34" name="Google Shape;234;p21"/>
          <p:cNvCxnSpPr/>
          <p:nvPr/>
        </p:nvCxnSpPr>
        <p:spPr>
          <a:xfrm>
            <a:off x="6685425" y="1213500"/>
            <a:ext cx="0" cy="2989200"/>
          </a:xfrm>
          <a:prstGeom prst="straightConnector1">
            <a:avLst/>
          </a:prstGeom>
          <a:noFill/>
          <a:ln w="9525" cap="flat" cmpd="sng">
            <a:solidFill>
              <a:srgbClr val="16A4D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5" name="Google Shape;235;p21"/>
          <p:cNvSpPr txBox="1"/>
          <p:nvPr/>
        </p:nvSpPr>
        <p:spPr>
          <a:xfrm>
            <a:off x="6427764" y="4170937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</a:t>
            </a:r>
            <a:r>
              <a:rPr lang="en-CA" sz="1200" b="1" baseline="-25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600" b="1" baseline="-25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6" name="Google Shape;236;p21"/>
          <p:cNvSpPr txBox="1"/>
          <p:nvPr/>
        </p:nvSpPr>
        <p:spPr>
          <a:xfrm>
            <a:off x="7287864" y="4170937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</a:t>
            </a:r>
            <a:r>
              <a:rPr lang="en-CA" sz="1200" b="1" baseline="-25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600" b="1" baseline="-25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37" name="Google Shape;237;p21"/>
          <p:cNvCxnSpPr/>
          <p:nvPr/>
        </p:nvCxnSpPr>
        <p:spPr>
          <a:xfrm>
            <a:off x="8047675" y="1199276"/>
            <a:ext cx="0" cy="2989200"/>
          </a:xfrm>
          <a:prstGeom prst="straightConnector1">
            <a:avLst/>
          </a:prstGeom>
          <a:noFill/>
          <a:ln w="9525" cap="flat" cmpd="sng">
            <a:solidFill>
              <a:srgbClr val="16A4D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8" name="Google Shape;238;p21"/>
          <p:cNvSpPr txBox="1"/>
          <p:nvPr/>
        </p:nvSpPr>
        <p:spPr>
          <a:xfrm>
            <a:off x="7763014" y="4170937"/>
            <a:ext cx="54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</a:t>
            </a:r>
            <a:r>
              <a:rPr lang="en-CA" sz="1200" b="1" baseline="-25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600" b="1" baseline="-25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21"/>
          <p:cNvSpPr/>
          <p:nvPr/>
        </p:nvSpPr>
        <p:spPr>
          <a:xfrm>
            <a:off x="5950650" y="37542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1"/>
          <p:cNvSpPr/>
          <p:nvPr/>
        </p:nvSpPr>
        <p:spPr>
          <a:xfrm>
            <a:off x="6103050" y="39066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1"/>
          <p:cNvSpPr/>
          <p:nvPr/>
        </p:nvSpPr>
        <p:spPr>
          <a:xfrm>
            <a:off x="6331650" y="36780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1"/>
          <p:cNvSpPr/>
          <p:nvPr/>
        </p:nvSpPr>
        <p:spPr>
          <a:xfrm>
            <a:off x="6788850" y="26112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1"/>
          <p:cNvSpPr/>
          <p:nvPr/>
        </p:nvSpPr>
        <p:spPr>
          <a:xfrm>
            <a:off x="7017450" y="28398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1"/>
          <p:cNvSpPr/>
          <p:nvPr/>
        </p:nvSpPr>
        <p:spPr>
          <a:xfrm>
            <a:off x="7246050" y="24588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1"/>
          <p:cNvSpPr/>
          <p:nvPr/>
        </p:nvSpPr>
        <p:spPr>
          <a:xfrm>
            <a:off x="7627050" y="16206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1"/>
          <p:cNvSpPr/>
          <p:nvPr/>
        </p:nvSpPr>
        <p:spPr>
          <a:xfrm>
            <a:off x="7855650" y="17730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1"/>
          <p:cNvSpPr/>
          <p:nvPr/>
        </p:nvSpPr>
        <p:spPr>
          <a:xfrm>
            <a:off x="8160450" y="36780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1"/>
          <p:cNvSpPr/>
          <p:nvPr/>
        </p:nvSpPr>
        <p:spPr>
          <a:xfrm>
            <a:off x="8312850" y="35256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1"/>
          <p:cNvSpPr/>
          <p:nvPr/>
        </p:nvSpPr>
        <p:spPr>
          <a:xfrm>
            <a:off x="8541450" y="38304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1"/>
          <p:cNvSpPr/>
          <p:nvPr/>
        </p:nvSpPr>
        <p:spPr>
          <a:xfrm>
            <a:off x="8693850" y="3754275"/>
            <a:ext cx="108000" cy="108000"/>
          </a:xfrm>
          <a:prstGeom prst="ellipse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1" name="Google Shape;251;p21"/>
          <p:cNvCxnSpPr/>
          <p:nvPr/>
        </p:nvCxnSpPr>
        <p:spPr>
          <a:xfrm>
            <a:off x="7537200" y="1227038"/>
            <a:ext cx="0" cy="2989200"/>
          </a:xfrm>
          <a:prstGeom prst="straightConnector1">
            <a:avLst/>
          </a:prstGeom>
          <a:noFill/>
          <a:ln w="9525" cap="flat" cmpd="sng">
            <a:solidFill>
              <a:srgbClr val="D352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2" name="Google Shape;252;p21"/>
          <p:cNvSpPr/>
          <p:nvPr/>
        </p:nvSpPr>
        <p:spPr>
          <a:xfrm>
            <a:off x="5816200" y="1213500"/>
            <a:ext cx="3107100" cy="2989200"/>
          </a:xfrm>
          <a:prstGeom prst="rect">
            <a:avLst/>
          </a:prstGeom>
          <a:noFill/>
          <a:ln w="2857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3" name="Google Shape;253;p21"/>
          <p:cNvCxnSpPr/>
          <p:nvPr/>
        </p:nvCxnSpPr>
        <p:spPr>
          <a:xfrm>
            <a:off x="5883852" y="3835350"/>
            <a:ext cx="734700" cy="0"/>
          </a:xfrm>
          <a:prstGeom prst="straightConnector1">
            <a:avLst/>
          </a:prstGeom>
          <a:noFill/>
          <a:ln w="28575" cap="flat" cmpd="sng">
            <a:solidFill>
              <a:srgbClr val="F9C04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21"/>
          <p:cNvCxnSpPr/>
          <p:nvPr/>
        </p:nvCxnSpPr>
        <p:spPr>
          <a:xfrm>
            <a:off x="6743964" y="2681725"/>
            <a:ext cx="734700" cy="0"/>
          </a:xfrm>
          <a:prstGeom prst="straightConnector1">
            <a:avLst/>
          </a:prstGeom>
          <a:noFill/>
          <a:ln w="28575" cap="flat" cmpd="sng">
            <a:solidFill>
              <a:srgbClr val="F9C04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5" name="Google Shape;255;p21"/>
          <p:cNvCxnSpPr/>
          <p:nvPr/>
        </p:nvCxnSpPr>
        <p:spPr>
          <a:xfrm>
            <a:off x="8121978" y="3786075"/>
            <a:ext cx="734700" cy="0"/>
          </a:xfrm>
          <a:prstGeom prst="straightConnector1">
            <a:avLst/>
          </a:prstGeom>
          <a:noFill/>
          <a:ln w="28575" cap="flat" cmpd="sng">
            <a:solidFill>
              <a:srgbClr val="F9C04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6" name="Google Shape;256;p21"/>
          <p:cNvCxnSpPr/>
          <p:nvPr/>
        </p:nvCxnSpPr>
        <p:spPr>
          <a:xfrm>
            <a:off x="7606797" y="1761100"/>
            <a:ext cx="379800" cy="0"/>
          </a:xfrm>
          <a:prstGeom prst="straightConnector1">
            <a:avLst/>
          </a:prstGeom>
          <a:noFill/>
          <a:ln w="28575" cap="flat" cmpd="sng">
            <a:solidFill>
              <a:srgbClr val="F9C04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474</Words>
  <Application>Microsoft Office PowerPoint</Application>
  <PresentationFormat>On-screen Show (16:9)</PresentationFormat>
  <Paragraphs>168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Proxima Nova</vt:lpstr>
      <vt:lpstr>Helvetica Neue</vt:lpstr>
      <vt:lpstr>Arial</vt:lpstr>
      <vt:lpstr>Simple Light</vt:lpstr>
      <vt:lpstr>Trees And Forests</vt:lpstr>
      <vt:lpstr>Agenda</vt:lpstr>
      <vt:lpstr>Decision Trees</vt:lpstr>
      <vt:lpstr>Decision Trees</vt:lpstr>
      <vt:lpstr>Decision Trees</vt:lpstr>
      <vt:lpstr>Decision Trees</vt:lpstr>
      <vt:lpstr>Classification Trees</vt:lpstr>
      <vt:lpstr>Classification Trees</vt:lpstr>
      <vt:lpstr>Regression Trees</vt:lpstr>
      <vt:lpstr>Regression Trees</vt:lpstr>
      <vt:lpstr>Decision Trees</vt:lpstr>
      <vt:lpstr>Random Forests</vt:lpstr>
      <vt:lpstr>Random Forests</vt:lpstr>
      <vt:lpstr>Random Forests</vt:lpstr>
      <vt:lpstr>Random Forests</vt:lpstr>
      <vt:lpstr>Random Forests</vt:lpstr>
      <vt:lpstr>Ensemble Methods</vt:lpstr>
      <vt:lpstr>Ensemble Methods</vt:lpstr>
      <vt:lpstr>Ensemble Methods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Steve Mitchell</cp:lastModifiedBy>
  <cp:revision>11</cp:revision>
  <dcterms:modified xsi:type="dcterms:W3CDTF">2025-02-19T18:56:56Z</dcterms:modified>
</cp:coreProperties>
</file>